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317" r:id="rId4"/>
    <p:sldId id="311" r:id="rId5"/>
    <p:sldId id="299" r:id="rId6"/>
    <p:sldId id="303" r:id="rId7"/>
    <p:sldId id="257" r:id="rId8"/>
    <p:sldId id="258" r:id="rId9"/>
    <p:sldId id="314" r:id="rId10"/>
    <p:sldId id="318" r:id="rId11"/>
    <p:sldId id="260" r:id="rId12"/>
    <p:sldId id="321" r:id="rId13"/>
    <p:sldId id="261" r:id="rId14"/>
    <p:sldId id="322" r:id="rId15"/>
    <p:sldId id="323" r:id="rId16"/>
    <p:sldId id="315" r:id="rId17"/>
    <p:sldId id="316" r:id="rId18"/>
    <p:sldId id="319" r:id="rId19"/>
    <p:sldId id="264" r:id="rId20"/>
    <p:sldId id="265" r:id="rId21"/>
    <p:sldId id="266" r:id="rId22"/>
    <p:sldId id="267" r:id="rId23"/>
    <p:sldId id="268" r:id="rId24"/>
    <p:sldId id="269" r:id="rId25"/>
    <p:sldId id="320" r:id="rId26"/>
    <p:sldId id="270" r:id="rId27"/>
    <p:sldId id="271" r:id="rId28"/>
    <p:sldId id="272" r:id="rId29"/>
    <p:sldId id="273" r:id="rId30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321" y="2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05/07/2024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jufa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8573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2D059E-EF0A-EB65-3AD8-DD4A6BEDB43D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7243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24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6408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26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29</a:t>
            </a:fld>
            <a:endParaRPr lang="en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78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Mohamed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Ajufaan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35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51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267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14" imgW="7772400" imgH="10058400" progId="TCLayout.ActiveDocument.1">
                  <p:embed/>
                </p:oleObj>
              </mc:Choice>
              <mc:Fallback>
                <p:oleObj name="oleObj" r:id="rId14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 b="1" dirty="0"/>
              <a:t>We are </a:t>
            </a:r>
            <a:r>
              <a:rPr lang="en-US" sz="6600" b="1" dirty="0" err="1"/>
              <a:t>mustrust</a:t>
            </a:r>
            <a:r>
              <a:rPr lang="en-US" sz="6600" b="1" dirty="0"/>
              <a:t>!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3085" y="3042306"/>
            <a:ext cx="3600953" cy="1428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217858" y="329511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Rust Logo PNG Vector (SVG) Free Downloa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5103164" y="2636466"/>
            <a:ext cx="2233159" cy="2240628"/>
          </a:xfrm>
          <a:prstGeom prst="rect">
            <a:avLst/>
          </a:prstGeom>
          <a:noFill/>
        </p:spPr>
      </p:pic>
      <p:pic>
        <p:nvPicPr>
          <p:cNvPr id="9" name="Picture 4" descr="MMU letter logo design in illustration. Vector logo, calligraphy ..."/>
          <p:cNvPicPr>
            <a:picLocks noChangeAspect="1" noChangeArrowheads="1"/>
          </p:cNvPicPr>
          <p:nvPr/>
        </p:nvPicPr>
        <p:blipFill rotWithShape="1">
          <a:blip r:embed="rId7"/>
          <a:srcRect l="18603" t="20961" r="18241" b="20269"/>
          <a:stretch/>
        </p:blipFill>
        <p:spPr bwMode="auto">
          <a:xfrm>
            <a:off x="8651855" y="2698303"/>
            <a:ext cx="2233160" cy="2078061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 bwMode="auto">
          <a:xfrm>
            <a:off x="7692317" y="3263426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F0D74F-FF71-A474-0D93-A38E99057F6F}"/>
              </a:ext>
            </a:extLst>
          </p:cNvPr>
          <p:cNvSpPr txBox="1"/>
          <p:nvPr/>
        </p:nvSpPr>
        <p:spPr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操作系统原理与设计</a:t>
            </a:r>
            <a:r>
              <a:rPr lang="en-US" altLang="zh-CN" dirty="0">
                <a:latin typeface="+mj-ea"/>
                <a:ea typeface="+mj-ea"/>
              </a:rPr>
              <a:t>(H) </a:t>
            </a:r>
            <a:r>
              <a:rPr lang="zh-CN" altLang="en-US" dirty="0">
                <a:latin typeface="+mj-ea"/>
                <a:ea typeface="+mj-ea"/>
              </a:rPr>
              <a:t>期末答辩 授课教师：邢凯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汇报人：阎昶澍、郭东昊、薄震宇、周翟恩和、王劲博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>
                <a:latin typeface="+mj-ea"/>
                <a:ea typeface="+mj-ea"/>
              </a:rPr>
              <a:t>2024</a:t>
            </a:r>
            <a:r>
              <a:rPr lang="zh-CN" altLang="en-US" dirty="0">
                <a:latin typeface="+mj-ea"/>
                <a:ea typeface="+mj-ea"/>
              </a:rPr>
              <a:t>年</a:t>
            </a:r>
            <a:r>
              <a:rPr lang="en-US" altLang="zh-CN" dirty="0">
                <a:latin typeface="+mj-ea"/>
                <a:ea typeface="+mj-ea"/>
              </a:rPr>
              <a:t>7</a:t>
            </a:r>
            <a:r>
              <a:rPr lang="zh-CN" altLang="en-US" dirty="0">
                <a:latin typeface="+mj-ea"/>
                <a:ea typeface="+mj-ea"/>
              </a:rPr>
              <a:t>月</a:t>
            </a:r>
            <a:r>
              <a:rPr lang="en-US" altLang="zh-CN" dirty="0">
                <a:latin typeface="+mj-ea"/>
                <a:ea typeface="+mj-ea"/>
              </a:rPr>
              <a:t>6</a:t>
            </a:r>
            <a:r>
              <a:rPr lang="zh-CN" altLang="en-US" dirty="0">
                <a:latin typeface="+mj-ea"/>
                <a:ea typeface="+mj-ea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42356" y="3013501"/>
            <a:ext cx="3707288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RUST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改写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74236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/>
          <a:lstStyle/>
          <a:p>
            <a:pPr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基本方法与原则</a:t>
            </a:r>
            <a:endParaRPr lang="zh-CN" dirty="0"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3496615" y="1487336"/>
            <a:ext cx="5750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基本方法：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将源码的函数进行拆分为各种简单的函数或方法，然后整合</a:t>
            </a:r>
            <a:endParaRPr lang="en-US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改写原则：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1600" dirty="0">
                <a:latin typeface="+mj-ea"/>
                <a:ea typeface="+mj-ea"/>
              </a:rPr>
              <a:t>保留源码中的所有函数，函数的命名相应的改为符合</a:t>
            </a:r>
            <a:r>
              <a:rPr lang="en-US" altLang="zh-CN" sz="1600" dirty="0">
                <a:latin typeface="+mj-ea"/>
                <a:ea typeface="+mj-ea"/>
              </a:rPr>
              <a:t>Rust</a:t>
            </a:r>
            <a:r>
              <a:rPr lang="zh-CN" altLang="en-US" sz="1600" dirty="0">
                <a:latin typeface="+mj-ea"/>
                <a:ea typeface="+mj-ea"/>
              </a:rPr>
              <a:t>命名规范的版本，如“</a:t>
            </a:r>
            <a:r>
              <a:rPr lang="en-US" altLang="zh-CN" sz="1400" dirty="0" err="1">
                <a:latin typeface="Consolas" panose="020B0609020204030204" pitchFamily="49" charset="0"/>
                <a:ea typeface="+mj-ea"/>
              </a:rPr>
              <a:t>vInitialiseList</a:t>
            </a:r>
            <a:r>
              <a:rPr lang="en-US" altLang="zh-CN" sz="1600" dirty="0">
                <a:latin typeface="+mj-ea"/>
                <a:ea typeface="+mj-ea"/>
              </a:rPr>
              <a:t>”</a:t>
            </a:r>
            <a:r>
              <a:rPr lang="zh-CN" altLang="en-US" sz="1600" dirty="0">
                <a:latin typeface="+mj-ea"/>
                <a:ea typeface="+mj-ea"/>
              </a:rPr>
              <a:t>改为“</a:t>
            </a:r>
            <a:r>
              <a:rPr lang="en-US" altLang="zh-CN" sz="1400" dirty="0" err="1">
                <a:latin typeface="Consolas" panose="020B0609020204030204" pitchFamily="49" charset="0"/>
                <a:ea typeface="+mj-ea"/>
              </a:rPr>
              <a:t>initialize_list</a:t>
            </a:r>
            <a:r>
              <a:rPr lang="en-US" altLang="zh-CN" sz="1600" dirty="0">
                <a:latin typeface="+mj-ea"/>
                <a:ea typeface="+mj-ea"/>
              </a:rPr>
              <a:t>”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2369C-A2C1-C8B5-D6E3-AC055D97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E4A7F-67EB-C8ED-9F47-898727AD2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99"/>
          <a:stretch/>
        </p:blipFill>
        <p:spPr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25C75-FFA2-F4AD-B7F3-806A49BD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A44F0D7C-8EF6-40E5-35C9-BEAA16094F64}"/>
              </a:ext>
            </a:extLst>
          </p:cNvPr>
          <p:cNvSpPr/>
          <p:nvPr/>
        </p:nvSpPr>
        <p:spPr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困难与解决方案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38B338-ABB1-D215-C092-245A0907410B}"/>
              </a:ext>
            </a:extLst>
          </p:cNvPr>
          <p:cNvSpPr txBox="1"/>
          <p:nvPr/>
        </p:nvSpPr>
        <p:spPr>
          <a:xfrm>
            <a:off x="675564" y="1295400"/>
            <a:ext cx="81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问题：编译时报错头文件中的</a:t>
            </a:r>
            <a:r>
              <a:rPr lang="en-US" altLang="zh-CN" dirty="0"/>
              <a:t>const</a:t>
            </a:r>
            <a:r>
              <a:rPr lang="zh-CN" altLang="en-US" dirty="0"/>
              <a:t>常量重复定义，如下图。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78A7DC-212B-5FE4-0BD5-7CE0AE330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02" y="1911023"/>
            <a:ext cx="7375985" cy="414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60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困难与解决方案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FB0499-F9F8-AD09-6E11-6CDAFFE5CDFC}"/>
              </a:ext>
            </a:extLst>
          </p:cNvPr>
          <p:cNvSpPr txBox="1"/>
          <p:nvPr/>
        </p:nvSpPr>
        <p:spPr>
          <a:xfrm>
            <a:off x="675564" y="1295400"/>
            <a:ext cx="853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解决方案：将重复定义的</a:t>
            </a:r>
            <a:r>
              <a:rPr lang="en-US" altLang="zh-CN" dirty="0"/>
              <a:t>const</a:t>
            </a:r>
            <a:r>
              <a:rPr lang="zh-CN" altLang="en-US" dirty="0"/>
              <a:t>常量改成宏定义的形式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A311C8-FBE1-A6E4-C0E2-4E6EB3FE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4" y="1902055"/>
            <a:ext cx="8698981" cy="37970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困难与解决方案</a:t>
            </a:r>
            <a:endParaRPr lang="zh-CN" dirty="0"/>
          </a:p>
        </p:txBody>
      </p:sp>
      <p:sp>
        <p:nvSpPr>
          <p:cNvPr id="3" name="文本框 2"/>
          <p:cNvSpPr txBox="1"/>
          <p:nvPr/>
        </p:nvSpPr>
        <p:spPr bwMode="auto">
          <a:xfrm>
            <a:off x="702859" y="1295400"/>
            <a:ext cx="10768083" cy="211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dirty="0"/>
              <a:t>问题：上板时为</a:t>
            </a:r>
            <a:r>
              <a:rPr lang="en-US" dirty="0"/>
              <a:t>no-std</a:t>
            </a:r>
            <a:r>
              <a:rPr lang="zh-CN" dirty="0"/>
              <a:t>环境，这意味着不支持</a:t>
            </a:r>
            <a:r>
              <a:rPr lang="en-US" dirty="0"/>
              <a:t>std</a:t>
            </a:r>
            <a:r>
              <a:rPr lang="zh-CN" dirty="0"/>
              <a:t>库</a:t>
            </a:r>
            <a:r>
              <a:rPr lang="zh-CN" altLang="en-US" dirty="0"/>
              <a:t>，而我们的代码中大量使用了</a:t>
            </a:r>
            <a:r>
              <a:rPr lang="en-US" altLang="zh-CN" dirty="0"/>
              <a:t>std</a:t>
            </a:r>
            <a:r>
              <a:rPr lang="zh-CN" altLang="en-US" dirty="0"/>
              <a:t>库的功能</a:t>
            </a:r>
            <a:r>
              <a:rPr lang="zh-CN" dirty="0"/>
              <a:t>。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zh-CN" dirty="0"/>
              <a:t>解决方案：使用</a:t>
            </a:r>
            <a:r>
              <a:rPr lang="en-US" dirty="0"/>
              <a:t>no-std</a:t>
            </a:r>
            <a:r>
              <a:rPr lang="zh-CN" dirty="0"/>
              <a:t>环境支持的库如</a:t>
            </a:r>
            <a:r>
              <a:rPr lang="en-US" dirty="0"/>
              <a:t>core</a:t>
            </a:r>
            <a:r>
              <a:rPr lang="zh-CN" dirty="0"/>
              <a:t>，</a:t>
            </a:r>
            <a:r>
              <a:rPr lang="en-US" dirty="0" err="1"/>
              <a:t>alloc</a:t>
            </a:r>
            <a:r>
              <a:rPr lang="zh-CN" dirty="0"/>
              <a:t>等来替代</a:t>
            </a:r>
            <a:r>
              <a:rPr lang="en-US" dirty="0"/>
              <a:t>std</a:t>
            </a:r>
            <a:r>
              <a:rPr lang="zh-CN" dirty="0"/>
              <a:t>：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/>
              <a:t>core</a:t>
            </a:r>
            <a:r>
              <a:rPr lang="zh-CN" dirty="0"/>
              <a:t>：</a:t>
            </a:r>
            <a:r>
              <a:rPr lang="zh-CN" altLang="en-US" sz="1600" dirty="0"/>
              <a:t>核心库，提供</a:t>
            </a:r>
            <a:r>
              <a:rPr lang="en-US" altLang="zh-CN" sz="1600" dirty="0"/>
              <a:t>Rust</a:t>
            </a:r>
            <a:r>
              <a:rPr lang="zh-CN" altLang="en-US" sz="1600" dirty="0"/>
              <a:t>语言的基础设施，如基础数据类型、操作符、宏等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 err="1"/>
              <a:t>alloc</a:t>
            </a:r>
            <a:r>
              <a:rPr lang="zh-CN" dirty="0"/>
              <a:t>：</a:t>
            </a:r>
            <a:r>
              <a:rPr lang="zh-CN" altLang="en-US" sz="1600" dirty="0"/>
              <a:t>提供动态内存分配的支持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zh-CN" dirty="0" err="1"/>
              <a:t>no_std_async</a:t>
            </a:r>
            <a:r>
              <a:rPr lang="zh-CN" altLang="en-US" dirty="0"/>
              <a:t>：</a:t>
            </a:r>
            <a:r>
              <a:rPr lang="zh-CN" altLang="en-US" sz="1600" dirty="0"/>
              <a:t>专为</a:t>
            </a:r>
            <a:r>
              <a:rPr lang="en-US" altLang="zh-CN" sz="1600" dirty="0"/>
              <a:t>no-std</a:t>
            </a:r>
            <a:r>
              <a:rPr lang="zh-CN" altLang="en-US" sz="1600" dirty="0"/>
              <a:t>环境设计的异步库，旨在提供不依赖标准库的情况下使用异步编程的能力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DBED4-92E0-66E0-7DC7-808FAE0F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困难与解决方案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6C4BE1-CC0B-C8B9-5F70-0BE9E7C733F3}"/>
              </a:ext>
            </a:extLst>
          </p:cNvPr>
          <p:cNvSpPr txBox="1"/>
          <p:nvPr/>
        </p:nvSpPr>
        <p:spPr>
          <a:xfrm>
            <a:off x="533399" y="1468104"/>
            <a:ext cx="112610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在代码的具体实现中，我们做了以下替换：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::sync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  =&gt; core::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core::cell::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std::boxed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::boxed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std::mem =&gt; core::mem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no_std_async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此外，在实现某些功能时，还引入了诸如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core::marker::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PhantomData</a:t>
            </a:r>
            <a:r>
              <a:rPr lang="zh-CN" altLang="en-US" dirty="0"/>
              <a:t>等</a:t>
            </a:r>
            <a:r>
              <a:rPr lang="en-US" altLang="zh-CN" dirty="0"/>
              <a:t>no-std</a:t>
            </a:r>
            <a:r>
              <a:rPr lang="zh-CN" altLang="en-US" dirty="0"/>
              <a:t>环境的库中的内容。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8814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006549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task模块</a:t>
            </a:r>
            <a:endParaRPr lang="zh-CN" dirty="0">
              <a:latin typeface="+mj-ea"/>
            </a:endParaRPr>
          </a:p>
        </p:txBody>
      </p:sp>
      <p:sp>
        <p:nvSpPr>
          <p:cNvPr id="255685437" name="文本框 255685436"/>
          <p:cNvSpPr txBox="1"/>
          <p:nvPr/>
        </p:nvSpPr>
        <p:spPr bwMode="auto">
          <a:xfrm>
            <a:off x="1446249" y="2270124"/>
            <a:ext cx="9527159" cy="301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模块简介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：FreeRTOS任务管理模块，提供任务的创建、删除、挂起和恢复等操作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核心数据结构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：主要数据结构为</a:t>
            </a:r>
            <a:r>
              <a:rPr sz="26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TaskControlBlock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，包含任务状态、优先级、名称等字段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关键特性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：通过条件编译适应不同配置，提高模块的灵活性和安全性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4018676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</a:p>
        </p:txBody>
      </p:sp>
      <p:pic>
        <p:nvPicPr>
          <p:cNvPr id="1490536056" name="图片 149053605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599271342" name="文本框 599271341"/>
          <p:cNvSpPr txBox="1"/>
          <p:nvPr/>
        </p:nvSpPr>
        <p:spPr bwMode="auto">
          <a:xfrm>
            <a:off x="906498" y="2322648"/>
            <a:ext cx="6311023" cy="235064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state_list_item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：任务状态列表项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priority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：任务优先级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task_name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：任务名称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stack_pointer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：堆栈指针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stack_length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：堆栈长度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63980" y="3013501"/>
            <a:ext cx="3908737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MMU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部分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855578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用链表维护内存帧的使用情况,并提供了一系列函数来处理内存访问、页面错误等操作。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运行冒泡排序程序，统计访存时间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40787" y="838200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64453" y="8382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64453" y="808476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Freeform 10"/>
          <p:cNvSpPr/>
          <p:nvPr/>
        </p:nvSpPr>
        <p:spPr bwMode="auto">
          <a:xfrm>
            <a:off x="318194" y="808476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814317" y="1003330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913493" y="2245730"/>
            <a:ext cx="3465001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800" dirty="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dirty="0"/>
          </a:p>
        </p:txBody>
      </p:sp>
      <p:sp>
        <p:nvSpPr>
          <p:cNvPr id="32" name="Title 1"/>
          <p:cNvSpPr txBox="1"/>
          <p:nvPr/>
        </p:nvSpPr>
        <p:spPr bwMode="auto">
          <a:xfrm>
            <a:off x="5557822" y="1409700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 dirty="0"/>
          </a:p>
        </p:txBody>
      </p:sp>
      <p:sp>
        <p:nvSpPr>
          <p:cNvPr id="33" name="Title 1"/>
          <p:cNvSpPr txBox="1"/>
          <p:nvPr/>
        </p:nvSpPr>
        <p:spPr bwMode="auto">
          <a:xfrm>
            <a:off x="6432407" y="1463557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554759" y="2558756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 dirty="0"/>
          </a:p>
        </p:txBody>
      </p:sp>
      <p:sp>
        <p:nvSpPr>
          <p:cNvPr id="35" name="Title 1"/>
          <p:cNvSpPr txBox="1"/>
          <p:nvPr/>
        </p:nvSpPr>
        <p:spPr bwMode="auto">
          <a:xfrm>
            <a:off x="6431556" y="2565032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554759" y="3690020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 dirty="0"/>
          </a:p>
        </p:txBody>
      </p:sp>
      <p:sp>
        <p:nvSpPr>
          <p:cNvPr id="37" name="Title 1"/>
          <p:cNvSpPr txBox="1"/>
          <p:nvPr/>
        </p:nvSpPr>
        <p:spPr bwMode="auto">
          <a:xfrm>
            <a:off x="6431556" y="3690020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554759" y="224573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554759" y="3336643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603732" y="224573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603732" y="3336643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8630C2-477A-3DCB-E124-791AC7F3A0CD}"/>
              </a:ext>
            </a:extLst>
          </p:cNvPr>
          <p:cNvSpPr txBox="1"/>
          <p:nvPr/>
        </p:nvSpPr>
        <p:spPr bwMode="auto">
          <a:xfrm>
            <a:off x="5554759" y="4718330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4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660AB-BF50-1FE1-6971-698909309D34}"/>
              </a:ext>
            </a:extLst>
          </p:cNvPr>
          <p:cNvSpPr txBox="1"/>
          <p:nvPr/>
        </p:nvSpPr>
        <p:spPr bwMode="auto">
          <a:xfrm>
            <a:off x="6431556" y="4718330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dirty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>
            <a:extLst>
              <a:ext uri="{FF2B5EF4-FFF2-40B4-BE49-F238E27FC236}">
                <a16:creationId xmlns:a16="http://schemas.microsoft.com/office/drawing/2014/main" id="{DAEF5943-E732-321B-DBDD-39052AE740DA}"/>
              </a:ext>
            </a:extLst>
          </p:cNvPr>
          <p:cNvCxnSpPr>
            <a:cxnSpLocks/>
          </p:cNvCxnSpPr>
          <p:nvPr/>
        </p:nvCxnSpPr>
        <p:spPr bwMode="auto">
          <a:xfrm>
            <a:off x="5554759" y="4372601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6">
            <a:extLst>
              <a:ext uri="{FF2B5EF4-FFF2-40B4-BE49-F238E27FC236}">
                <a16:creationId xmlns:a16="http://schemas.microsoft.com/office/drawing/2014/main" id="{E6278598-3D8A-5EC6-0AF9-1CFBE7F2DB46}"/>
              </a:ext>
            </a:extLst>
          </p:cNvPr>
          <p:cNvCxnSpPr>
            <a:cxnSpLocks/>
          </p:cNvCxnSpPr>
          <p:nvPr/>
        </p:nvCxnSpPr>
        <p:spPr bwMode="auto">
          <a:xfrm>
            <a:off x="8603732" y="4372601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790554772" name=" 1790554771"/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address_map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将虚拟地址映射到物理地址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先查找TLB,未命中则访问页表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页表项无效时,触发页面错误</a:t>
            </a: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更新LRU/FIFO链表和TLB</a:t>
            </a:r>
            <a:endParaRPr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38956283" name=" 2038956282"/>
          <p:cNvSpPr/>
          <p:nvPr/>
        </p:nvSpPr>
        <p:spPr bwMode="auto">
          <a:xfrm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pageFault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处理页面错误情况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根据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ReplacementStrategy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选择替换帧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若使用TLB,清除被替换页的TLB条目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将脏页写回磁盘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读入导致页面错误的页到替换帧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更新页表项和LRU/FIFO链表</a:t>
            </a:r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49867382" name=" 2049867381"/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TLB_search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在TLB中搜索虚拟地址映射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找到则更新引用位和脏位</a:t>
            </a: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未找到返回</a:t>
            </a: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-1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(TLB未命中)</a:t>
            </a:r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65081642" name=" 365081641"/>
          <p:cNvSpPr/>
          <p:nvPr/>
        </p:nvSpPr>
        <p:spPr bwMode="auto">
          <a:xfrm>
            <a:off x="207999" y="1320756"/>
            <a:ext cx="5533138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TLB_update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将页号和帧号映射添加到TLB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优先使用空闲条目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无空闲条目时,使用LRU替换策略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被替换条目脏位为1,更新页表项</a:t>
            </a:r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96000" y="1232019"/>
            <a:ext cx="5996012" cy="51751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MMU部分（模拟结果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762954276" name="文本框 762954275"/>
          <p:cNvSpPr txBox="1"/>
          <p:nvPr/>
        </p:nvSpPr>
        <p:spPr bwMode="auto">
          <a:xfrm>
            <a:off x="3938624" y="1904999"/>
            <a:ext cx="73834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TODO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16958" y="3152001"/>
            <a:ext cx="3758083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4000" dirty="0">
                <a:solidFill>
                  <a:schemeClr val="bg1"/>
                </a:solidFill>
                <a:latin typeface="Segoe UI"/>
                <a:cs typeface="Segoe UI"/>
              </a:rPr>
              <a:t>交叉编译与上板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76348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(bindgen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方案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470864448" name="文本框 470864447"/>
          <p:cNvSpPr txBox="1"/>
          <p:nvPr/>
        </p:nvSpPr>
        <p:spPr bwMode="auto">
          <a:xfrm>
            <a:off x="700124" y="1952624"/>
            <a:ext cx="6646189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wrapper.c</a:t>
            </a:r>
            <a:r>
              <a:rPr sz="24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 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include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所有头文件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</a:p>
          <a:p>
            <a:pPr marL="283879" indent="-283879">
              <a:buFont typeface="Arial"/>
              <a:buChar char="•"/>
              <a:defRPr/>
            </a:pP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再对这一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c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文件进行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bindgen，可以得到干净的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bind.rs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（不会生成调用的库函数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5004951" y="2875002"/>
            <a:ext cx="218209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8000" dirty="0">
                <a:solidFill>
                  <a:schemeClr val="bg1"/>
                </a:solidFill>
                <a:latin typeface="Segoe UI"/>
                <a:cs typeface="Segoe UI"/>
              </a:rPr>
              <a:t>引言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11973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 dirty="0"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流行性：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是最主流的嵌入式操作系统之一，在全球范围内被广泛采用，拥有庞大的社区支持和活跃的社区生态。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功能丰富：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性能优异：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源代码质量：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代码精简、可读性强，易于移植到各种嵌入式平台，对开发者友好。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版权“友好”：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的许可证商业友好，允许商业应用和修改，没有版权的后顾之忧。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——Rust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通过所有权系统、借用检查器和生命周期管理等机制，在编译时避免了诸多内存安全问题，如空指针、野指针、数据竞争等。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相当，甚至在某些情况下更好。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通过零成本抽象和内联优化等技术实现了更高的性能。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 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是一门系统级别的编程语言，它旨在解决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等语言在系统级编程中常见的安全性和并发性等问题。</a:t>
            </a:r>
          </a:p>
          <a:p>
            <a:endParaRPr lang="zh-CN" altLang="en-US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传统的系统级编程语言如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在处理内存安全性和并发性时存在许多挑战，如空指针、数据竞争等问题。而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的设计目标之一是通过强大的类型系统和所有权机制解决这些问题，提高代码的安全性和可靠性。</a:t>
            </a:r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644F3C-3971-B246-A508-6DEAE3788DE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1644F3C-3971-B246-A508-6DEAE3788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2FC832B-262B-0045-9A84-CB48A3F0CD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6B03E70-A7B4-C941-91C0-B005DFA993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8" r="11590"/>
          <a:stretch>
            <a:fillRect/>
          </a:stretch>
        </p:blipFill>
        <p:spPr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E12DAF-15F0-8345-86E8-9609C6236D69}"/>
              </a:ext>
            </a:extLst>
          </p:cNvPr>
          <p:cNvSpPr/>
          <p:nvPr/>
        </p:nvSpPr>
        <p:spPr>
          <a:xfrm>
            <a:off x="5061912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D02E6FB-4036-3246-95E3-D2C9EDFC0C50}"/>
              </a:ext>
            </a:extLst>
          </p:cNvPr>
          <p:cNvSpPr/>
          <p:nvPr/>
        </p:nvSpPr>
        <p:spPr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189F0E56-B602-C54F-9D19-077D7956E697}"/>
              </a:ext>
            </a:extLst>
          </p:cNvPr>
          <p:cNvSpPr/>
          <p:nvPr/>
        </p:nvSpPr>
        <p:spPr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82E3-0CE6-B948-8C59-7C39E524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09" y="2290552"/>
            <a:ext cx="3342684" cy="1218795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br>
              <a:rPr lang="en-US" altLang="zh-CN" sz="4000" dirty="0">
                <a:solidFill>
                  <a:schemeClr val="bg1"/>
                </a:solidFill>
              </a:rPr>
            </a:br>
            <a:r>
              <a:rPr lang="en-US" altLang="zh-CN" sz="2400" dirty="0">
                <a:solidFill>
                  <a:schemeClr val="bg1"/>
                </a:solidFill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</a:rPr>
              <a:t>用 </a:t>
            </a:r>
            <a:r>
              <a:rPr lang="en-US" altLang="zh-CN" sz="2400" dirty="0">
                <a:solidFill>
                  <a:schemeClr val="bg1"/>
                </a:solidFill>
              </a:rPr>
              <a:t>Rust </a:t>
            </a:r>
            <a:r>
              <a:rPr lang="zh-CN" altLang="en-US" sz="2400" dirty="0">
                <a:solidFill>
                  <a:schemeClr val="bg1"/>
                </a:solidFill>
              </a:rPr>
              <a:t>改写 </a:t>
            </a:r>
            <a:r>
              <a:rPr lang="en-US" altLang="zh-CN" sz="2400" dirty="0" err="1">
                <a:solidFill>
                  <a:schemeClr val="bg1"/>
                </a:solidFill>
              </a:rPr>
              <a:t>FreeRTOS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并支持 </a:t>
            </a:r>
            <a:r>
              <a:rPr lang="en-US" altLang="zh-CN" sz="2400" dirty="0">
                <a:solidFill>
                  <a:schemeClr val="bg1"/>
                </a:solidFill>
              </a:rPr>
              <a:t>MMU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B1AFD5A-A0A3-9B4B-8910-16FE1C651A58}"/>
              </a:ext>
            </a:extLst>
          </p:cNvPr>
          <p:cNvSpPr/>
          <p:nvPr/>
        </p:nvSpPr>
        <p:spPr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BE93C-11C0-4A47-B60C-5F4944A295A9}"/>
              </a:ext>
            </a:extLst>
          </p:cNvPr>
          <p:cNvSpPr txBox="1">
            <a:spLocks/>
          </p:cNvSpPr>
          <p:nvPr/>
        </p:nvSpPr>
        <p:spPr>
          <a:xfrm>
            <a:off x="970009" y="3958050"/>
            <a:ext cx="2727296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 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内存安全和并发优势</a:t>
            </a:r>
            <a:endParaRPr lang="en-US" altLang="zh-CN" sz="1600" b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增强内存管理和安全性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A98D8-E0E1-9B45-AC15-21488115704F}"/>
              </a:ext>
            </a:extLst>
          </p:cNvPr>
          <p:cNvCxnSpPr>
            <a:cxnSpLocks/>
          </p:cNvCxnSpPr>
          <p:nvPr/>
        </p:nvCxnSpPr>
        <p:spPr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AEEB8D4-22DD-6446-B6C7-FCBFFA88D589}"/>
              </a:ext>
            </a:extLst>
          </p:cNvPr>
          <p:cNvSpPr/>
          <p:nvPr/>
        </p:nvSpPr>
        <p:spPr>
          <a:xfrm>
            <a:off x="7345124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DC272A5-C260-9A46-B74D-43FB2EE956C9}"/>
              </a:ext>
            </a:extLst>
          </p:cNvPr>
          <p:cNvSpPr/>
          <p:nvPr/>
        </p:nvSpPr>
        <p:spPr>
          <a:xfrm>
            <a:off x="9628336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431F6F-E608-9243-A506-DD02644F460F}"/>
              </a:ext>
            </a:extLst>
          </p:cNvPr>
          <p:cNvSpPr/>
          <p:nvPr/>
        </p:nvSpPr>
        <p:spPr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7B78A43-516E-E44E-9589-344FC3D26E35}"/>
              </a:ext>
            </a:extLst>
          </p:cNvPr>
          <p:cNvSpPr txBox="1">
            <a:spLocks/>
          </p:cNvSpPr>
          <p:nvPr/>
        </p:nvSpPr>
        <p:spPr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所有权机制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4CC1E5-EB9C-4441-99F6-B33F83468C8C}"/>
              </a:ext>
            </a:extLst>
          </p:cNvPr>
          <p:cNvSpPr txBox="1">
            <a:spLocks/>
          </p:cNvSpPr>
          <p:nvPr/>
        </p:nvSpPr>
        <p:spPr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确保了内存安全，防止了缓冲区溢出、越界访问等常见的内存错误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必须仔细思考内存的使用和分配，防止代码中出现未预料到的更改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从而影响代码的正确性和安全性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2774FE-0088-DB4C-8985-D04E85814181}"/>
              </a:ext>
            </a:extLst>
          </p:cNvPr>
          <p:cNvSpPr/>
          <p:nvPr/>
        </p:nvSpPr>
        <p:spPr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9E1B07-CFB2-CB44-AA40-B262B6266BA0}"/>
              </a:ext>
            </a:extLst>
          </p:cNvPr>
          <p:cNvSpPr/>
          <p:nvPr/>
        </p:nvSpPr>
        <p:spPr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74CB8D0-7735-A741-A252-FD08F94DBAAA}"/>
              </a:ext>
            </a:extLst>
          </p:cNvPr>
          <p:cNvSpPr txBox="1">
            <a:spLocks/>
          </p:cNvSpPr>
          <p:nvPr/>
        </p:nvSpPr>
        <p:spPr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生命周期管理与借用规则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436D069-1AB9-6F40-8997-EC30507B6AED}"/>
              </a:ext>
            </a:extLst>
          </p:cNvPr>
          <p:cNvSpPr txBox="1">
            <a:spLocks/>
          </p:cNvSpPr>
          <p:nvPr/>
        </p:nvSpPr>
        <p:spPr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提供了丰富的生命周期管理功能和借用规则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必须考虑数据的有效期和访问权限，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提升代码的安全性，增强软件的可维护性和可读性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97A1025-BFA9-D44F-B8B4-07C05BBB38C2}"/>
              </a:ext>
            </a:extLst>
          </p:cNvPr>
          <p:cNvSpPr/>
          <p:nvPr/>
        </p:nvSpPr>
        <p:spPr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94E852-4291-E145-B46F-A9228A724827}"/>
              </a:ext>
            </a:extLst>
          </p:cNvPr>
          <p:cNvSpPr/>
          <p:nvPr/>
        </p:nvSpPr>
        <p:spPr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EB8D0D9-E517-A842-BB02-2F4AC4C6E358}"/>
              </a:ext>
            </a:extLst>
          </p:cNvPr>
          <p:cNvSpPr txBox="1">
            <a:spLocks/>
          </p:cNvSpPr>
          <p:nvPr/>
        </p:nvSpPr>
        <p:spPr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类型安全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与借用检查器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02656AB-C83F-5543-B87E-A8F37FB616DA}"/>
              </a:ext>
            </a:extLst>
          </p:cNvPr>
          <p:cNvSpPr txBox="1">
            <a:spLocks/>
          </p:cNvSpPr>
          <p:nvPr/>
        </p:nvSpPr>
        <p:spPr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的借用检查器保证了代码的类型安全，能够在编译时期就发现潜在的类型错误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必须严格遵守类型规则，确保数据类型的正确匹配，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以避免程序在运行时期的类型错误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7A7660-AE03-6A49-AD3A-5AA418A3EB6D}"/>
              </a:ext>
            </a:extLst>
          </p:cNvPr>
          <p:cNvGrpSpPr/>
          <p:nvPr/>
        </p:nvGrpSpPr>
        <p:grpSpPr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0A34E97-3578-0C4D-ABD9-4E460E48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E665ABD-45D1-8444-A8F8-7A2112A3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1AB8F87-4067-5148-A037-D7BCA7391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958D78E-4B63-4D4F-975D-B807279F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2B492E-BC9D-C147-94AA-B9F1FC26C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A95A88-A31D-5F4B-85BF-7C60C650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164">
              <a:extLst>
                <a:ext uri="{FF2B5EF4-FFF2-40B4-BE49-F238E27FC236}">
                  <a16:creationId xmlns:a16="http://schemas.microsoft.com/office/drawing/2014/main" id="{417393A0-83E2-4245-9E9B-6D52BE12E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338" y="3505200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165">
              <a:extLst>
                <a:ext uri="{FF2B5EF4-FFF2-40B4-BE49-F238E27FC236}">
                  <a16:creationId xmlns:a16="http://schemas.microsoft.com/office/drawing/2014/main" id="{23A25A64-73D8-EA47-AA3B-F6F608194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D924C0-122A-0E45-8036-4273F3BBD86E}"/>
              </a:ext>
            </a:extLst>
          </p:cNvPr>
          <p:cNvGrpSpPr/>
          <p:nvPr/>
        </p:nvGrpSpPr>
        <p:grpSpPr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>
              <a:extLst>
                <a:ext uri="{FF2B5EF4-FFF2-40B4-BE49-F238E27FC236}">
                  <a16:creationId xmlns:a16="http://schemas.microsoft.com/office/drawing/2014/main" id="{4CAB9CC5-0C85-3241-8326-2D8B9F559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305">
              <a:extLst>
                <a:ext uri="{FF2B5EF4-FFF2-40B4-BE49-F238E27FC236}">
                  <a16:creationId xmlns:a16="http://schemas.microsoft.com/office/drawing/2014/main" id="{4DB02C82-4572-7E48-8981-B874E810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B8D029-6221-F14D-94AE-1452767722B4}"/>
              </a:ext>
            </a:extLst>
          </p:cNvPr>
          <p:cNvGrpSpPr/>
          <p:nvPr/>
        </p:nvGrpSpPr>
        <p:grpSpPr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>
              <a:extLst>
                <a:ext uri="{FF2B5EF4-FFF2-40B4-BE49-F238E27FC236}">
                  <a16:creationId xmlns:a16="http://schemas.microsoft.com/office/drawing/2014/main" id="{02EB53F3-8D78-3547-B06E-666E2A3C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05">
              <a:extLst>
                <a:ext uri="{FF2B5EF4-FFF2-40B4-BE49-F238E27FC236}">
                  <a16:creationId xmlns:a16="http://schemas.microsoft.com/office/drawing/2014/main" id="{9CFC3101-26A4-A64C-9038-AF2E2BFB6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1B4ACD-EBCD-C34B-A147-26104599BFE7}"/>
              </a:ext>
            </a:extLst>
          </p:cNvPr>
          <p:cNvGrpSpPr/>
          <p:nvPr/>
        </p:nvGrpSpPr>
        <p:grpSpPr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>
              <a:extLst>
                <a:ext uri="{FF2B5EF4-FFF2-40B4-BE49-F238E27FC236}">
                  <a16:creationId xmlns:a16="http://schemas.microsoft.com/office/drawing/2014/main" id="{065056F7-572F-8A40-9C06-1E39E1DC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05">
              <a:extLst>
                <a:ext uri="{FF2B5EF4-FFF2-40B4-BE49-F238E27FC236}">
                  <a16:creationId xmlns:a16="http://schemas.microsoft.com/office/drawing/2014/main" id="{4E18E2CD-BC0A-B84A-A2D2-5C763222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6BCAD5B-1E8B-E8EC-3FDA-251F24FFA06F}"/>
              </a:ext>
            </a:extLst>
          </p:cNvPr>
          <p:cNvSpPr txBox="1"/>
          <p:nvPr/>
        </p:nvSpPr>
        <p:spPr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51C91F-48AA-0E6E-35BD-415E17DF9EEC}"/>
              </a:ext>
            </a:extLst>
          </p:cNvPr>
          <p:cNvSpPr txBox="1"/>
          <p:nvPr/>
        </p:nvSpPr>
        <p:spPr>
          <a:xfrm>
            <a:off x="6679269" y="6057781"/>
            <a:ext cx="37753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安全！细致！动脑子！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4558D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Segoe U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6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 bwMode="auto">
          <a:xfrm>
            <a:off x="523733" y="494310"/>
            <a:ext cx="82918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4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小组分工</a:t>
            </a:r>
            <a:endParaRPr lang="zh-CN" sz="4400" b="1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641445" y="1385248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阎昶澍：组长，参与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MMU</a:t>
            </a:r>
            <a:r>
              <a:rPr lang="zh-CN" dirty="0"/>
              <a:t>部分，交叉编译与上板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郭东昊：组员，参与</a:t>
            </a:r>
            <a:r>
              <a:rPr lang="en-US" dirty="0"/>
              <a:t>Rust</a:t>
            </a:r>
            <a:r>
              <a:rPr lang="zh-CN" dirty="0"/>
              <a:t>改写，上板与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薄震宇：组员，参与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周翟恩和：组员，参与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王劲博：</a:t>
            </a:r>
            <a:r>
              <a:rPr lang="zh-CN" altLang="zh-CN" dirty="0"/>
              <a:t>组员</a:t>
            </a:r>
            <a:r>
              <a:rPr lang="zh-CN" altLang="zh-CN"/>
              <a:t>，参与</a:t>
            </a:r>
            <a:r>
              <a:rPr lang="en-US" altLang="zh-CN"/>
              <a:t>PPT</a:t>
            </a:r>
            <a:r>
              <a:rPr lang="zh-CN" altLang="zh-CN" dirty="0"/>
              <a:t>制作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47E171-B387-C228-973A-102D6731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131424" y="3815344"/>
            <a:ext cx="5929151" cy="1993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77E2F-10B5-6B3C-BA21-D2301266C98D}"/>
              </a:ext>
            </a:extLst>
          </p:cNvPr>
          <p:cNvSpPr txBox="1"/>
          <p:nvPr/>
        </p:nvSpPr>
        <p:spPr>
          <a:xfrm>
            <a:off x="5478349" y="5926394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 </a:t>
            </a:r>
            <a:r>
              <a:rPr lang="zh-CN" altLang="en-US" dirty="0"/>
              <a:t>统计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实现的功能</a:t>
            </a:r>
            <a:endParaRPr lang="zh-CN" sz="4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同类项目对比</a:t>
            </a:r>
            <a:endParaRPr lang="zh-CN" sz="4400" b="1" dirty="0">
              <a:latin typeface="+mj-ea"/>
              <a:ea typeface="+mj-ea"/>
            </a:endParaRPr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/>
        </p:nvGraphicFramePr>
        <p:xfrm>
          <a:off x="604874" y="2133599"/>
          <a:ext cx="10847347" cy="3169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项目完成度</a:t>
                      </a:r>
                      <a:r>
                        <a:rPr sz="2600" b="1" u="none" dirty="0">
                          <a:solidFill>
                            <a:schemeClr val="bg1"/>
                          </a:solidFill>
                        </a:rPr>
                        <a:t>\</a:t>
                      </a: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组名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mustrust (OSH2024)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rust完整改写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交叉编译&amp;QEMU模拟器运行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上板运行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247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TGQTtCBASFqANyL9PRS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</TotalTime>
  <Words>1527</Words>
  <Application>Microsoft Office PowerPoint</Application>
  <DocSecurity>0</DocSecurity>
  <PresentationFormat>宽屏</PresentationFormat>
  <Paragraphs>202</Paragraphs>
  <Slides>29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等线</vt:lpstr>
      <vt:lpstr>等线 Light</vt:lpstr>
      <vt:lpstr>微软雅黑</vt:lpstr>
      <vt:lpstr>Arial</vt:lpstr>
      <vt:lpstr>Calibri</vt:lpstr>
      <vt:lpstr>Consolas</vt:lpstr>
      <vt:lpstr>Segoe UI</vt:lpstr>
      <vt:lpstr>Segoe UI Light</vt:lpstr>
      <vt:lpstr>Office Theme</vt:lpstr>
      <vt:lpstr>oleObj</vt:lpstr>
      <vt:lpstr>think-cell Slide</vt:lpstr>
      <vt:lpstr>PowerPoint 演示文稿</vt:lpstr>
      <vt:lpstr>PowerPoint 演示文稿</vt:lpstr>
      <vt:lpstr>PowerPoint 演示文稿</vt:lpstr>
      <vt:lpstr>项目背景——FreeRTOS</vt:lpstr>
      <vt:lpstr>项目背景——Rust</vt:lpstr>
      <vt:lpstr>项目目标 ——用 Rust 改写 FreeRTOS 并支持 MMU</vt:lpstr>
      <vt:lpstr>PowerPoint 演示文稿</vt:lpstr>
      <vt:lpstr>PowerPoint 演示文稿</vt:lpstr>
      <vt:lpstr>PowerPoint 演示文稿</vt:lpstr>
      <vt:lpstr>PowerPoint 演示文稿</vt:lpstr>
      <vt:lpstr>Rust改写——基本方法与原则</vt:lpstr>
      <vt:lpstr>Rust改写——困难与解决方案</vt:lpstr>
      <vt:lpstr>Rust改写——困难与解决方案</vt:lpstr>
      <vt:lpstr>Rust改写——困难与解决方案</vt:lpstr>
      <vt:lpstr>Rust改写——困难与解决方案</vt:lpstr>
      <vt:lpstr>Rust改写——task模块</vt:lpstr>
      <vt:lpstr>Rust改写——task模块</vt:lpstr>
      <vt:lpstr>PowerPoint 演示文稿</vt:lpstr>
      <vt:lpstr>MMU部分</vt:lpstr>
      <vt:lpstr>MMU部分（关键函数）</vt:lpstr>
      <vt:lpstr>MMU部分（关键函数）</vt:lpstr>
      <vt:lpstr>MMU部分（关键函数）</vt:lpstr>
      <vt:lpstr>MMU部分（关键函数）</vt:lpstr>
      <vt:lpstr>MMU部分（模拟结果）</vt:lpstr>
      <vt:lpstr>PowerPoint 演示文稿</vt:lpstr>
      <vt:lpstr>交叉编译与上板(bindgen方案)</vt:lpstr>
      <vt:lpstr>交叉编译与上板</vt:lpstr>
      <vt:lpstr>交叉编译与上板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震宇 薄</cp:lastModifiedBy>
  <cp:revision>275</cp:revision>
  <dcterms:created xsi:type="dcterms:W3CDTF">2019-08-16T12:08:31Z</dcterms:created>
  <dcterms:modified xsi:type="dcterms:W3CDTF">2024-07-05T12:44:10Z</dcterms:modified>
  <cp:category/>
  <dc:identifier/>
  <cp:contentStatus/>
  <dc:language/>
  <cp:version/>
</cp:coreProperties>
</file>